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9" r:id="rId3"/>
    <p:sldId id="257" r:id="rId4"/>
    <p:sldId id="260" r:id="rId5"/>
    <p:sldId id="261" r:id="rId6"/>
    <p:sldId id="262" r:id="rId7"/>
    <p:sldId id="266" r:id="rId8"/>
    <p:sldId id="267" r:id="rId9"/>
    <p:sldId id="269" r:id="rId10"/>
    <p:sldId id="264" r:id="rId11"/>
    <p:sldId id="25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72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2B285-76B0-43C0-8A08-AA36D616CFE8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5975D1-7313-4A58-B38C-8E658BCB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866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DBFED-1457-CF32-3390-3F632636E5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525CC4-7DB5-DC20-2824-A0AFAF7CA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E891E-BDC1-3352-013E-054D4F214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068A7-29E2-FE00-3E56-F3F9CCBC6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5BA2F-2975-9EEB-7833-6D6D648B9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646A98-E420-4F26-8B4C-82C10DB787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126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DCCA6-F319-8044-9D23-D8F150C1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B532B9-64B5-76D6-4DB1-1F74A17011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3F57F-5A6F-F7D0-7B4A-06FB03ED0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2B22F-DC87-B950-51A5-E152B5ED6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B7CF9-C222-5476-13B4-60B47E4F6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10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C72962-0C9B-8C8A-794E-FD4396A691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B44494-BA70-7873-9396-FEA972B97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DCC80-7937-FB90-FA3B-018EE3DF0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FED41-AB10-2C2F-D653-D6DB0DD5F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A94C9-9CDD-D02D-0706-1E707176E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7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6AF50-5A16-7872-881E-02F35E7E3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D2ED2-E7A1-36A6-6CDE-F84FFF34D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263D0-58CE-B8BC-CB90-7A876C24C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3CA5E-1C71-5134-B77E-68A89C6B8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0394D-053B-00B1-BDDE-18CCB370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55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590EF-96B2-A7B5-DA36-204C1E6D6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B8449C-A33A-6781-0F7B-792D41368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C7048-1C4A-ABE4-0219-DBCF179DE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A53DD-2E12-EBAC-FB3D-A90F9752B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BB9A1-440C-3A52-D359-D91FAB230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38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DA981-EBB6-62DC-7FD6-341CA7288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AFC6F-3F1D-0E8E-D7C7-323A5588A0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5C4508-1958-E28A-969C-624F0E29D7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F78D23-E88F-00AD-B88D-A2CF92D12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F97129-FFAB-622D-4778-506C0CAFB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512615-A892-FADB-ACD6-2ED4882D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285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7004F-1AAD-A2B3-B567-ED4A8DA99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3A1A3-7A8C-D3E9-CF88-779C8B4FA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75B10E-1BFF-EBB1-42EE-8996B9F23F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915D5E-038F-33BD-2101-1E0C344843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97D4AE-1F52-5FC9-DCD4-18CC93789D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25AE23-EE7F-0860-D414-5B0904EBB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41162C-3D24-8143-99AC-0A298B726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BF3948-11B9-0024-2354-270693C2E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051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39669-3944-BA26-C71F-5B3700D18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EDA2B1-11AC-1171-5342-2479CC812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4E636F-4F75-0B1D-59C5-33B8128C0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FABCED-DB5D-23D6-7977-EB143C7CC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931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1539DD-7D11-C34D-F0E3-908D653E4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2D928E-3D28-4814-B3D4-C3D5CDA1A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19E3D-671F-CFF6-CD33-D8917554C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068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1C090-499E-FE9F-58EA-95A040C8C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E17CE-EEE7-E3D9-A77B-1F1672964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ACAB65-D9B2-E64B-4A24-C28C9057D2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F4D2F-C400-D12C-85DB-285441D77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9370A0-9634-E412-1274-897A99DDF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9C78F5-A25F-F1B5-C98C-3EECAB4BF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17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23D68-277F-E020-8F16-D54EBD2D1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7633D3-526A-7AE6-B436-B13BEC8491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954E16-1F2E-1C34-3DF4-DC914982F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FF5398-7408-2FD3-0B35-C1CC173FD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6C5479-BA6E-325D-8BA6-532535E9F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58E072-41C7-6B5B-6F01-61B0B5248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64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BF424C-2395-5338-2936-1A71030AB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321FA-B478-C0A5-9CE5-AF0F4FFE0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531CD-5521-9EA2-DA85-81CD375F31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9/18/2023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93F25-744A-53FA-6076-CC457CBFA5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Preliminary Design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0C9E0-1F17-4E53-EF78-314E392F2E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04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99850-E106-6909-D55C-B61943FC57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Dart Scoring System Preliminary Design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A993AE-D7C9-FBC7-B374-3B052B9D76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EN.525.743 – Embedded Systems Development Laboratory</a:t>
            </a:r>
          </a:p>
          <a:p>
            <a:r>
              <a:rPr lang="en-US" dirty="0"/>
              <a:t>Kevin Parlak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4EC005-19C2-7B36-EA9A-3D45753E8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3C501-84F7-BF25-4E1D-2279B25D5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F6C93-F845-778C-25BA-3629FF2C0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912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208E80-636B-BFE8-2DD4-2949F3025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Backup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6A8B81-3409-053C-B5A1-E588B0D33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F6CE37-AF22-E99B-BD8B-0C30B7ECE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C2F5D8-5262-3D15-37F5-3B626B7F3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8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623C8-8E1B-3FC4-099A-E31712074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Concept Diagram</a:t>
            </a:r>
            <a:endParaRPr lang="en-US" dirty="0"/>
          </a:p>
        </p:txBody>
      </p:sp>
      <p:pic>
        <p:nvPicPr>
          <p:cNvPr id="9" name="Content Placeholder 8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52626EE7-D42D-6FA3-C209-35D4A7F5273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925" y="1825625"/>
            <a:ext cx="6280150" cy="435133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BFEE93-D2A9-2CA5-3F22-189C06E5D3E4}"/>
              </a:ext>
            </a:extLst>
          </p:cNvPr>
          <p:cNvSpPr txBox="1"/>
          <p:nvPr/>
        </p:nvSpPr>
        <p:spPr>
          <a:xfrm>
            <a:off x="5929313" y="5172076"/>
            <a:ext cx="1809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 will select player when ready to throw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0EC8A1-010F-3433-49CA-1375F604A15F}"/>
              </a:ext>
            </a:extLst>
          </p:cNvPr>
          <p:cNvSpPr txBox="1"/>
          <p:nvPr/>
        </p:nvSpPr>
        <p:spPr>
          <a:xfrm>
            <a:off x="1223962" y="1876426"/>
            <a:ext cx="2128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Jetson will use CV to produce dart position and score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75ACCA-14E8-6008-4F2F-B7A7EBDE2E2D}"/>
              </a:ext>
            </a:extLst>
          </p:cNvPr>
          <p:cNvSpPr txBox="1"/>
          <p:nvPr/>
        </p:nvSpPr>
        <p:spPr>
          <a:xfrm>
            <a:off x="509588" y="3539629"/>
            <a:ext cx="2843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Pi will receive message from Jetson when position has been identified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0F2412-4D8D-AC3E-1892-1E0858F8D269}"/>
              </a:ext>
            </a:extLst>
          </p:cNvPr>
          <p:cNvSpPr txBox="1"/>
          <p:nvPr/>
        </p:nvSpPr>
        <p:spPr>
          <a:xfrm>
            <a:off x="9236497" y="3262630"/>
            <a:ext cx="18097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 can use mobile app to view statistics and current score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CCF00A-A3E7-9E7F-250F-3C287FDBE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5A3916-6EB4-CBD8-4E60-9E154A69C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B674DA-7717-041F-325E-83CAD1FDF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406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EB15A-A61E-3983-AA19-6A23F0809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10B8E-8C51-D825-A8BD-1258771A9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</a:p>
          <a:p>
            <a:r>
              <a:rPr lang="en-US" dirty="0"/>
              <a:t>Capabilities &amp; Limitations</a:t>
            </a:r>
          </a:p>
          <a:p>
            <a:r>
              <a:rPr lang="en-US" dirty="0"/>
              <a:t>Functional Description</a:t>
            </a:r>
          </a:p>
          <a:p>
            <a:pPr lvl="1"/>
            <a:r>
              <a:rPr lang="en-US" dirty="0"/>
              <a:t>Functional Flow</a:t>
            </a:r>
          </a:p>
          <a:p>
            <a:pPr lvl="1"/>
            <a:r>
              <a:rPr lang="en-US" dirty="0"/>
              <a:t>State Machines</a:t>
            </a:r>
          </a:p>
          <a:p>
            <a:r>
              <a:rPr lang="en-US" dirty="0"/>
              <a:t>Interface Description</a:t>
            </a:r>
          </a:p>
          <a:p>
            <a:r>
              <a:rPr lang="en-US" dirty="0"/>
              <a:t>Material Requirements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D5796-D658-75F6-EABF-A91B3E80E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14D59-B05C-0B2C-5635-2E678AC4B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3EA3E-050E-67BF-7736-5A71027CF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134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0EF6B-7350-AB15-C89D-2BD577771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6DE8-5ECE-59F3-5270-5FC8E3DB7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Problem</a:t>
            </a:r>
            <a:r>
              <a:rPr lang="en-US" dirty="0"/>
              <a:t>: Currently own steel-tipped dart board with no means of keeping score</a:t>
            </a:r>
          </a:p>
          <a:p>
            <a:pPr marL="0" indent="0">
              <a:buNone/>
            </a:pPr>
            <a:r>
              <a:rPr lang="en-US" b="1" dirty="0"/>
              <a:t>Solution</a:t>
            </a:r>
            <a:r>
              <a:rPr lang="en-US" dirty="0"/>
              <a:t>: Utilize computer vision techniques to track where dart lands and report score back to user interface</a:t>
            </a:r>
          </a:p>
          <a:p>
            <a:r>
              <a:rPr lang="en-US" dirty="0"/>
              <a:t>Computer vision will report dart location and associated score</a:t>
            </a:r>
          </a:p>
          <a:p>
            <a:pPr lvl="1"/>
            <a:r>
              <a:rPr lang="en-US" dirty="0"/>
              <a:t>Based on known dataset with training as game is played</a:t>
            </a:r>
          </a:p>
          <a:p>
            <a:r>
              <a:rPr lang="en-US" dirty="0"/>
              <a:t>Database will hold score information and be accessible via touchscreen display or mobile device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Bigger Picture</a:t>
            </a:r>
            <a:r>
              <a:rPr lang="en-US" dirty="0"/>
              <a:t>:</a:t>
            </a:r>
          </a:p>
          <a:p>
            <a:r>
              <a:rPr lang="en-US" dirty="0"/>
              <a:t>System will be capable of two games at first – expansion of game selection easy once concept is complete</a:t>
            </a:r>
          </a:p>
          <a:p>
            <a:r>
              <a:rPr lang="en-US" dirty="0"/>
              <a:t>Machine learning possible based on user data over time – help user get better at playing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AD918-5FDB-8B35-E5C9-D63119FB6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F71DA-3321-8F5D-D58F-20EDB3BD2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6A339-2BD3-DC4C-25D9-06E9C65F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63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3D496-EDB8-ED67-799B-C4D06553E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Capabilities &amp; Limitations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BF1584-0067-C2A9-5613-62EE4DF29C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Able to add up to 100 players to database for scoring</a:t>
            </a:r>
          </a:p>
          <a:p>
            <a:r>
              <a:rPr lang="en-US" dirty="0"/>
              <a:t>Display will show live hit map</a:t>
            </a:r>
          </a:p>
          <a:p>
            <a:r>
              <a:rPr lang="en-US" dirty="0"/>
              <a:t>Database to produce statistics (hit % by color or number, win %)</a:t>
            </a:r>
          </a:p>
          <a:p>
            <a:r>
              <a:rPr lang="en-US" dirty="0"/>
              <a:t>Database accessible anywhere with access to home network</a:t>
            </a:r>
          </a:p>
          <a:p>
            <a:r>
              <a:rPr lang="en-US" dirty="0"/>
              <a:t>Multi-platform mobile application (Android/iOS) for viewing statistics and game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825EF06-2ED9-BFAE-56B9-CA7F3ACF8C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Single set (3 darts) will be tracked at a time (users to select profile when throwing)</a:t>
            </a:r>
          </a:p>
          <a:p>
            <a:r>
              <a:rPr lang="en-US" dirty="0"/>
              <a:t>Host two games (one score, one knockout)</a:t>
            </a:r>
          </a:p>
          <a:p>
            <a:r>
              <a:rPr lang="en-US" dirty="0"/>
              <a:t>Games can only be started via user interface at dart board (similar to TopGolf)</a:t>
            </a:r>
          </a:p>
          <a:p>
            <a:r>
              <a:rPr lang="en-US" dirty="0"/>
              <a:t>Two player limit (dart rules)</a:t>
            </a:r>
          </a:p>
          <a:p>
            <a:r>
              <a:rPr lang="en-US" dirty="0"/>
              <a:t>One dart thrown at a time (dart rules)</a:t>
            </a:r>
          </a:p>
          <a:p>
            <a:r>
              <a:rPr lang="en-US" dirty="0"/>
              <a:t>Profiles can only be created at user interface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ADAFBE-A9CC-C268-E2FD-1B48258E0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F066D-E47E-E175-8C8C-00E373E5B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521BB-5DEA-5970-8DA1-DF46A11C2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18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DD555A1-94B8-E4BF-BF09-52E5DEDD5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Description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1ED948E-2085-2882-288A-2BF7A639C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 will start game, select profile, and choose game to play via touchscreen user interface</a:t>
            </a:r>
          </a:p>
          <a:p>
            <a:r>
              <a:rPr lang="en-US" dirty="0"/>
              <a:t>Imaging system will begin looking for dart once user profile is selected</a:t>
            </a:r>
          </a:p>
          <a:p>
            <a:pPr lvl="1"/>
            <a:r>
              <a:rPr lang="en-US" dirty="0"/>
              <a:t>Will use known datasets to identify dart tip location, map to dartboard, and send to scoring system</a:t>
            </a:r>
          </a:p>
          <a:p>
            <a:r>
              <a:rPr lang="en-US" dirty="0"/>
              <a:t>Scoring system will receive update and calculate statistics and score</a:t>
            </a:r>
          </a:p>
          <a:p>
            <a:pPr lvl="1"/>
            <a:r>
              <a:rPr lang="en-US" dirty="0"/>
              <a:t>Will upload to database and update live hit map for viewing on user interface and mobile device</a:t>
            </a:r>
          </a:p>
          <a:p>
            <a:r>
              <a:rPr lang="en-US" dirty="0"/>
              <a:t>System will repeat until winner is declared or game is ended</a:t>
            </a:r>
          </a:p>
          <a:p>
            <a:r>
              <a:rPr lang="en-US" dirty="0"/>
              <a:t>Mobile app will show user statistics and scores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734269-AD52-0E04-E0CC-7DE9CD2BB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50E741-4C05-8AC8-123F-9F5A7B7E8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ED665-E444-DFD4-FF90-AAE124200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73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9A4C6-9838-D3C6-5418-E549960DD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Flow</a:t>
            </a:r>
          </a:p>
        </p:txBody>
      </p:sp>
      <p:pic>
        <p:nvPicPr>
          <p:cNvPr id="4" name="Picture 3" descr="A diagram of a flowchart">
            <a:extLst>
              <a:ext uri="{FF2B5EF4-FFF2-40B4-BE49-F238E27FC236}">
                <a16:creationId xmlns:a16="http://schemas.microsoft.com/office/drawing/2014/main" id="{D354303D-D174-4F75-6AAB-B10D0DED0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0183"/>
            <a:ext cx="12192000" cy="532380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FF303-8DFB-955F-CEAC-580331BBB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70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9217E-BB1C-6A60-B832-A026365FF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Machines</a:t>
            </a:r>
          </a:p>
        </p:txBody>
      </p:sp>
      <p:pic>
        <p:nvPicPr>
          <p:cNvPr id="4" name="Picture 3" descr="A diagram of a game">
            <a:extLst>
              <a:ext uri="{FF2B5EF4-FFF2-40B4-BE49-F238E27FC236}">
                <a16:creationId xmlns:a16="http://schemas.microsoft.com/office/drawing/2014/main" id="{971FB472-7BC0-4171-40A3-F9DEE77B6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81" y="2007336"/>
            <a:ext cx="6891643" cy="3271934"/>
          </a:xfrm>
          <a:prstGeom prst="rect">
            <a:avLst/>
          </a:prstGeom>
        </p:spPr>
      </p:pic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3F9EB007-EDDD-01E7-FED2-60E1EB9D6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047" y="2004339"/>
            <a:ext cx="2606579" cy="3274931"/>
          </a:xfrm>
          <a:prstGeom prst="rect">
            <a:avLst/>
          </a:prstGeom>
        </p:spPr>
      </p:pic>
      <p:pic>
        <p:nvPicPr>
          <p:cNvPr id="6" name="Picture 5" descr="A diagram of a process&#10;&#10;Description automatically generated">
            <a:extLst>
              <a:ext uri="{FF2B5EF4-FFF2-40B4-BE49-F238E27FC236}">
                <a16:creationId xmlns:a16="http://schemas.microsoft.com/office/drawing/2014/main" id="{FAEA9D3B-263D-64EC-5783-68D295B520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350" y="2004339"/>
            <a:ext cx="1718969" cy="327493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8A31BB6-F0E8-CB6C-1053-D5D8E3272864}"/>
              </a:ext>
            </a:extLst>
          </p:cNvPr>
          <p:cNvSpPr/>
          <p:nvPr/>
        </p:nvSpPr>
        <p:spPr>
          <a:xfrm>
            <a:off x="1098795" y="6242637"/>
            <a:ext cx="9994409" cy="57230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Scoring and imaging state machines dependent on each other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B5DCD5-4183-0B6C-2781-E720849DC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12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AFA5B-56EF-6F3F-A389-13CC8771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Description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6074C-A96D-6955-1101-48016AC1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2E8E3-69E1-4F6D-BB83-5D0111D60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A3D2A-D437-9FEF-2B27-D5E71343C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 descr="A diagram of a computer network">
            <a:extLst>
              <a:ext uri="{FF2B5EF4-FFF2-40B4-BE49-F238E27FC236}">
                <a16:creationId xmlns:a16="http://schemas.microsoft.com/office/drawing/2014/main" id="{6D2A3285-43FF-63E5-D514-194B00E01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37" y="2080419"/>
            <a:ext cx="99155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32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CC7722F-5801-1510-82F6-F7CD1ABA8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Requirements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279F47-43EF-BC64-385C-4C90DA0AA4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Scoring System</a:t>
            </a:r>
          </a:p>
          <a:p>
            <a:pPr lvl="1"/>
            <a:r>
              <a:rPr lang="en-US" dirty="0"/>
              <a:t>Raspberry Pi 3B+ with Wi-Fi, Ethernet, and Camera Serial Interface (CSI) connectivity</a:t>
            </a:r>
          </a:p>
          <a:p>
            <a:r>
              <a:rPr lang="en-US" dirty="0"/>
              <a:t>User Interface</a:t>
            </a:r>
          </a:p>
          <a:p>
            <a:pPr lvl="1"/>
            <a:r>
              <a:rPr lang="en-US" b="0" i="0" dirty="0">
                <a:solidFill>
                  <a:srgbClr val="0F1111"/>
                </a:solidFill>
                <a:effectLst/>
                <a:latin typeface="Amazon Ember"/>
              </a:rPr>
              <a:t>FREENOVE touchscreen monitor for interaction with Pi via CSI</a:t>
            </a:r>
            <a:endParaRPr lang="en-US" dirty="0"/>
          </a:p>
          <a:p>
            <a:r>
              <a:rPr lang="en-US" dirty="0"/>
              <a:t>Imaging System</a:t>
            </a:r>
          </a:p>
          <a:p>
            <a:pPr lvl="1"/>
            <a:r>
              <a:rPr lang="en-US" dirty="0"/>
              <a:t>Nvidia Jetson Nano with Ethernet and CSI connectivity</a:t>
            </a:r>
          </a:p>
          <a:p>
            <a:r>
              <a:rPr lang="en-US" dirty="0"/>
              <a:t>Camera</a:t>
            </a:r>
          </a:p>
          <a:p>
            <a:pPr lvl="1"/>
            <a:r>
              <a:rPr lang="en-US" dirty="0" err="1"/>
              <a:t>SainSmart</a:t>
            </a:r>
            <a:r>
              <a:rPr lang="en-US" dirty="0"/>
              <a:t> IMX219 8MP module for interaction with Jetson via CSI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A4B938-267B-7DDE-196B-77B5714A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18A2F3-AA8C-3C05-6455-F62CB9F37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398" y="2673442"/>
            <a:ext cx="2246925" cy="17075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9F5181-5628-AAC4-1D54-6A74E9D5E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0760" y="3665470"/>
            <a:ext cx="2301853" cy="18779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C7EA20-65C3-13CF-BEB7-FF10D3C48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3669" y="1567462"/>
            <a:ext cx="2914729" cy="18751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3241CF-DAAA-623C-7A48-86D1EC03A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2" y="4446473"/>
            <a:ext cx="1844377" cy="1844377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510EF6D-6A06-9463-C6E4-DEB8ACCE7A94}"/>
              </a:ext>
            </a:extLst>
          </p:cNvPr>
          <p:cNvSpPr/>
          <p:nvPr/>
        </p:nvSpPr>
        <p:spPr>
          <a:xfrm>
            <a:off x="1098795" y="6242637"/>
            <a:ext cx="9994409" cy="57230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Materials readily available and already acquired</a:t>
            </a:r>
          </a:p>
        </p:txBody>
      </p:sp>
    </p:spTree>
    <p:extLst>
      <p:ext uri="{BB962C8B-B14F-4D97-AF65-F5344CB8AC3E}">
        <p14:creationId xmlns:p14="http://schemas.microsoft.com/office/powerpoint/2010/main" val="4104519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5841</TotalTime>
  <Words>518</Words>
  <Application>Microsoft Office PowerPoint</Application>
  <PresentationFormat>Widescreen</PresentationFormat>
  <Paragraphs>88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Amazon Ember</vt:lpstr>
      <vt:lpstr>Arial</vt:lpstr>
      <vt:lpstr>Calibri</vt:lpstr>
      <vt:lpstr>Calibri Light</vt:lpstr>
      <vt:lpstr>Office Theme</vt:lpstr>
      <vt:lpstr>Dart Scoring System Preliminary Design Review</vt:lpstr>
      <vt:lpstr>Agenda</vt:lpstr>
      <vt:lpstr>Project Description</vt:lpstr>
      <vt:lpstr>Capabilities &amp; Limitations</vt:lpstr>
      <vt:lpstr>Functional Description</vt:lpstr>
      <vt:lpstr>Functional Flow</vt:lpstr>
      <vt:lpstr>State Machines</vt:lpstr>
      <vt:lpstr>Interface Description</vt:lpstr>
      <vt:lpstr>Material Requirements</vt:lpstr>
      <vt:lpstr>Backup</vt:lpstr>
      <vt:lpstr>Concept Diagram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Dart Scoring System Preliminary Design Review</dc:title>
  <dc:creator>Kevin Parlak</dc:creator>
  <cp:lastModifiedBy>Kevin Parlak</cp:lastModifiedBy>
  <cp:revision>89</cp:revision>
  <dcterms:created xsi:type="dcterms:W3CDTF">2023-09-13T10:18:44Z</dcterms:created>
  <dcterms:modified xsi:type="dcterms:W3CDTF">2023-09-17T12:26:44Z</dcterms:modified>
</cp:coreProperties>
</file>